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72" r:id="rId4"/>
    <p:sldId id="276" r:id="rId5"/>
    <p:sldId id="275" r:id="rId6"/>
    <p:sldId id="277" r:id="rId7"/>
    <p:sldId id="278" r:id="rId8"/>
    <p:sldId id="279" r:id="rId9"/>
    <p:sldId id="281" r:id="rId10"/>
    <p:sldId id="273" r:id="rId11"/>
    <p:sldId id="263" r:id="rId12"/>
    <p:sldId id="280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43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tiff>
</file>

<file path=ppt/media/image11.tiff>
</file>

<file path=ppt/media/image2.tiff>
</file>

<file path=ppt/media/image3.tiff>
</file>

<file path=ppt/media/image4.png>
</file>

<file path=ppt/media/image5.jpeg>
</file>

<file path=ppt/media/image6.png>
</file>

<file path=ppt/media/image7.pn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4003-B3CF-8D4E-83E5-59F1FC484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2C927-2977-964B-8FED-9689DC611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1BCE7-E408-0743-ACB3-40A2D349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8DA436-69C5-734E-84A6-872577E63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A621F-CCB1-8440-9884-E38D8A97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64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1F463-FB76-2B45-9FDB-AEC733AF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2FF26C-4BB3-D740-AD4F-4DAA9A0E4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7F1F4-4C6E-8042-B58F-13E1EF4FA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76F4C-33ED-C441-982B-7D63BA97D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99129-417E-2341-812A-CAB9A8EF5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49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AE254B-8B40-4941-84C7-D8C92071E5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43BBF-7F26-3F48-91F4-E1FAC3789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A56FD-45C5-3349-87EB-F7F7382F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7A397-5944-6340-BE29-5A426105C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06E4C-4253-A74D-9E2A-6737BE7F8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14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>
  <p:cSld name="Vertical Title and Tex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ctrTitle"/>
          </p:nvPr>
        </p:nvSpPr>
        <p:spPr>
          <a:xfrm>
            <a:off x="6505373" y="3446750"/>
            <a:ext cx="50805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2BD8"/>
              </a:buClr>
              <a:buSzPts val="4300"/>
              <a:buFont typeface="Helvetica Neue"/>
              <a:buNone/>
              <a:defRPr sz="3700" b="0" i="0" u="none" strike="noStrike" cap="none">
                <a:solidFill>
                  <a:srgbClr val="4A2B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6505375" y="4274650"/>
            <a:ext cx="50805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E7CC3"/>
              </a:buClr>
              <a:buSzPts val="3500"/>
              <a:buFont typeface="Arial"/>
              <a:buNone/>
              <a:defRPr sz="2400" b="0" i="0" u="none" strike="noStrike" cap="none">
                <a:solidFill>
                  <a:srgbClr val="8E7CC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446CA9"/>
              </a:buClr>
              <a:buSzPts val="3100"/>
              <a:buFont typeface="Arial"/>
              <a:buNone/>
              <a:defRPr sz="29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7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-25"/>
            <a:ext cx="12117600" cy="6858000"/>
          </a:xfrm>
          <a:prstGeom prst="diagStripe">
            <a:avLst>
              <a:gd name="adj" fmla="val 93122"/>
            </a:avLst>
          </a:prstGeom>
          <a:solidFill>
            <a:srgbClr val="4A2B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-646175" y="-76225"/>
            <a:ext cx="12117600" cy="6858000"/>
          </a:xfrm>
          <a:prstGeom prst="diagStripe">
            <a:avLst>
              <a:gd name="adj" fmla="val 93122"/>
            </a:avLst>
          </a:prstGeom>
          <a:solidFill>
            <a:srgbClr val="674E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Shape 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1700" y="507692"/>
            <a:ext cx="2609850" cy="2476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413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, no footer">
  <p:cSld name="Title and body, no foot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263207" y="1460425"/>
            <a:ext cx="11684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50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5975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14604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443200" y="14604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■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&gt;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1600"/>
              <a:buFont typeface="Arial"/>
              <a:buChar char="●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Shape 44"/>
          <p:cNvSpPr/>
          <p:nvPr/>
        </p:nvSpPr>
        <p:spPr>
          <a:xfrm>
            <a:off x="0" y="6356350"/>
            <a:ext cx="12192299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6" name="Shape 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87975" y="5905220"/>
            <a:ext cx="1004026" cy="95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7649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oter">
  <p:cSld name="Title and foot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0" y="6356350"/>
            <a:ext cx="12192299" cy="50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247339" y="63700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1" name="Shape 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187975" y="5905220"/>
            <a:ext cx="1004026" cy="952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5206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56CF7-7318-434C-A3BC-E331C41D5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05DEB-FC34-4D4B-A9A5-D9F7E8BC5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DC204-CF8B-0547-9354-4A39C0B1F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876B5-E36F-0543-890D-1E2861C57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CFAE-01E6-BF4D-865F-F7513798D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39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DDC99-AEF1-5F4D-B14F-4E9B4ED3F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A37D9-F695-7D47-AE76-8E9D19747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FC4E-089D-364B-BDF9-0761E933C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5E338-2760-CE49-995E-F6CDB8DB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529B7-8739-6E4E-BCA9-F4976FFB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4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C8A4F-4AD4-BF49-959D-DBF0219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BE017-9752-AB4A-94A4-6591E3389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5046E-DBEB-9E41-BD4D-341E73B68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98D8A-FC22-E64A-B814-F6299094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FD62E-6911-3643-B52B-79B350DB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CE001-30C0-C746-8192-5EA46FE84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9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EB4B-993D-2E40-9964-5E2339782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009E8-9800-1D4B-9910-CBCBC8BAB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7318A0-23E5-874C-8CEC-4F5D95F4D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33C507-4E9F-5046-B56E-660CC66C11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399C4A-8209-3246-A086-7B6E246E7C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EE70EE-72FE-8446-AE77-057D4DA05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71146-C3E0-F241-BE48-83B8F4E7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C6383-53C9-3C47-A564-79A72BA08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7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BFC20-260C-6D42-9C25-7EF0A55B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3284F7-1545-DF43-96C4-D166418C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3C27A3-B955-0244-8F6E-62F380E3D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370CF-A808-894C-A719-79476C28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6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1778D8-E51B-3B45-98FB-ED0E1F47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939BC-FAE9-9F4E-A431-EB6CEE000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CF31C-86EF-1F47-962B-18B1178DF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7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CF769-0959-9A42-9246-AC09C1106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537E5-DB5F-C44A-932F-FB985DC42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D0DB4-9BC4-DC45-A77D-54B9F642C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E040F-C460-2C4D-9898-89AB549B0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D534D-4635-DF41-9059-0CABBEA8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0CC8A-771F-CC42-8CAA-52EB9E3FB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4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9678A-70C3-2844-AB95-9043D2C7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0D6AA0-DA49-0D4C-9F88-3D58BEA51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F6D23-A593-164D-A1BE-F71D94F87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6B31D-907F-D54F-92E3-1A11E731C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72624-11DE-124F-9285-A34B7EB80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C0DAE-C7DC-9C4D-9161-E89D7F512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74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E72F51-2889-7E49-A260-1072E00AC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23A7C-6F73-E149-8EDA-4E9753AEA9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CDC12-1DD6-C146-9766-85A916C10A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038F6-8AC7-C745-A412-1D5CBAF3D8B9}" type="datetimeFigureOut">
              <a:rPr lang="en-US" smtClean="0"/>
              <a:t>11/7/18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AD16D-2668-AE42-8E16-96C7AF5CF8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4B1E2-D873-3145-9098-237866B60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1CF4D-CAE2-FB45-8FBB-B0CD4977C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45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" y="0"/>
            <a:ext cx="12192300" cy="1218000"/>
          </a:xfrm>
          <a:prstGeom prst="rect">
            <a:avLst/>
          </a:prstGeom>
          <a:solidFill>
            <a:srgbClr val="4A2BD8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0" y="1218121"/>
            <a:ext cx="12192300" cy="384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263196" y="212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263207" y="1460425"/>
            <a:ext cx="11684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marR="0" lvl="0" indent="-450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61553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mailto:harbor-users@googlegroups.com" TargetMode="External"/><Relationship Id="rId4" Type="http://schemas.openxmlformats.org/officeDocument/2006/relationships/hyperlink" Target="https://twitter.com/project_harbor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harbor/community" TargetMode="External"/><Relationship Id="rId2" Type="http://schemas.openxmlformats.org/officeDocument/2006/relationships/hyperlink" Target="https://github.com/goharbor/community/blob/master/MEETING_SCHEDULE.md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goharbor/community/tree/master/conf-call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harbor/harbor/pull/5779" TargetMode="External"/><Relationship Id="rId2" Type="http://schemas.openxmlformats.org/officeDocument/2006/relationships/hyperlink" Target="https://github.com/goharbor/harbor/pull/5995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goharbor/harbor/pull/5371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harbor/community/pull/8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vents.linuxfoundation.cn/events/kubecon-cloudnativecon-china-2018/schedule-english/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1939FB9-6C3F-4047-84AE-D10B6106FFC2}"/>
              </a:ext>
            </a:extLst>
          </p:cNvPr>
          <p:cNvSpPr/>
          <p:nvPr/>
        </p:nvSpPr>
        <p:spPr>
          <a:xfrm>
            <a:off x="138113" y="340600"/>
            <a:ext cx="11969804" cy="61170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6ACA2D-C3F6-D84A-957C-F9DAC16F51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54"/>
          <a:stretch/>
        </p:blipFill>
        <p:spPr>
          <a:xfrm>
            <a:off x="7331511" y="1213379"/>
            <a:ext cx="2469714" cy="74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5BB468-E56C-4D41-A873-622783AA5917}"/>
              </a:ext>
            </a:extLst>
          </p:cNvPr>
          <p:cNvSpPr txBox="1"/>
          <p:nvPr/>
        </p:nvSpPr>
        <p:spPr>
          <a:xfrm>
            <a:off x="5347745" y="2061154"/>
            <a:ext cx="602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Welcome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to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join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Harbor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Community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Conference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Call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AD043C-7570-DD4C-AE3D-D6219581722B}"/>
              </a:ext>
            </a:extLst>
          </p:cNvPr>
          <p:cNvSpPr txBox="1"/>
          <p:nvPr/>
        </p:nvSpPr>
        <p:spPr>
          <a:xfrm>
            <a:off x="5454767" y="3028629"/>
            <a:ext cx="60266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05:00-06:00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AM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(PDT)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/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21:00-22:00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(Beijing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Time)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2018/11/07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Wednesday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B5BEC1-AABD-3241-870D-E51DCF754D58}"/>
              </a:ext>
            </a:extLst>
          </p:cNvPr>
          <p:cNvSpPr/>
          <p:nvPr/>
        </p:nvSpPr>
        <p:spPr>
          <a:xfrm>
            <a:off x="5515147" y="4922502"/>
            <a:ext cx="60266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Tx/>
              <a:defRPr/>
            </a:pPr>
            <a:r>
              <a:rPr lang="en-US" sz="1600" b="1" kern="1200" dirty="0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https://</a:t>
            </a:r>
            <a:r>
              <a:rPr lang="en-US" sz="1600" b="1" kern="1200" dirty="0" err="1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zoom.us</a:t>
            </a:r>
            <a:r>
              <a:rPr lang="en-US" sz="1600" b="1" kern="1200" dirty="0">
                <a:solidFill>
                  <a:srgbClr val="0070C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/j/734959521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4AB5BE-4E7C-6C43-9D7F-F6C2A8B7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365" y="263498"/>
            <a:ext cx="3492500" cy="952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7AA43C-92E6-B443-BC77-42D672934A0D}"/>
              </a:ext>
            </a:extLst>
          </p:cNvPr>
          <p:cNvSpPr/>
          <p:nvPr/>
        </p:nvSpPr>
        <p:spPr>
          <a:xfrm>
            <a:off x="5750916" y="5920282"/>
            <a:ext cx="15199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@project_harbor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874E4E-A8DE-1C4D-8A8D-6F9DEDBA87A8}"/>
              </a:ext>
            </a:extLst>
          </p:cNvPr>
          <p:cNvSpPr/>
          <p:nvPr/>
        </p:nvSpPr>
        <p:spPr>
          <a:xfrm>
            <a:off x="7245554" y="5920281"/>
            <a:ext cx="2852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harbor-users@googlegroups.com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D7391F-E1E9-7542-95BE-2B4F0A5A4E63}"/>
              </a:ext>
            </a:extLst>
          </p:cNvPr>
          <p:cNvSpPr/>
          <p:nvPr/>
        </p:nvSpPr>
        <p:spPr>
          <a:xfrm>
            <a:off x="7245554" y="6170585"/>
            <a:ext cx="27029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harbor-</a:t>
            </a:r>
            <a:r>
              <a:rPr lang="en-US" altLang="zh-CN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dev</a:t>
            </a:r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@googlegroups.com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42C125-E913-DC44-89FF-78E329812231}"/>
              </a:ext>
            </a:extLst>
          </p:cNvPr>
          <p:cNvSpPr/>
          <p:nvPr/>
        </p:nvSpPr>
        <p:spPr>
          <a:xfrm>
            <a:off x="10097617" y="5915369"/>
            <a:ext cx="114807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#harbor</a:t>
            </a:r>
          </a:p>
          <a:p>
            <a:r>
              <a:rPr lang="en-US" sz="1400" u="sng" dirty="0">
                <a:solidFill>
                  <a:srgbClr val="0366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#harbor-dev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F30D2E-3FBF-DB48-A9E0-D843EF6512D7}"/>
              </a:ext>
            </a:extLst>
          </p:cNvPr>
          <p:cNvSpPr txBox="1"/>
          <p:nvPr/>
        </p:nvSpPr>
        <p:spPr>
          <a:xfrm>
            <a:off x="6081134" y="5641785"/>
            <a:ext cx="859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E2E7D3-9633-1D47-A663-D3E291104DC3}"/>
              </a:ext>
            </a:extLst>
          </p:cNvPr>
          <p:cNvSpPr txBox="1"/>
          <p:nvPr/>
        </p:nvSpPr>
        <p:spPr>
          <a:xfrm>
            <a:off x="8086704" y="5641785"/>
            <a:ext cx="8835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Maillist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FD6E2C-D2BC-8844-88CC-69F656ABB616}"/>
              </a:ext>
            </a:extLst>
          </p:cNvPr>
          <p:cNvSpPr txBox="1"/>
          <p:nvPr/>
        </p:nvSpPr>
        <p:spPr>
          <a:xfrm>
            <a:off x="10024307" y="5641785"/>
            <a:ext cx="1628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</a:t>
            </a:r>
            <a:r>
              <a:rPr lang="zh-CN" altLang="en-US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altLang="zh-CN" sz="10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slack.cncf.io</a:t>
            </a:r>
            <a:r>
              <a:rPr lang="en-US" altLang="zh-CN" sz="1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16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Shape 58">
            <a:extLst>
              <a:ext uri="{FF2B5EF4-FFF2-40B4-BE49-F238E27FC236}">
                <a16:creationId xmlns:a16="http://schemas.microsoft.com/office/drawing/2014/main" id="{BBC9C613-20E9-0244-A286-5AF822812B8B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4413" r="24964"/>
          <a:stretch/>
        </p:blipFill>
        <p:spPr>
          <a:xfrm>
            <a:off x="138113" y="340600"/>
            <a:ext cx="5377034" cy="61170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630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4619A-0853-E348-957F-E0557610A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V1.7</a:t>
            </a:r>
            <a:r>
              <a:rPr lang="zh-CN" altLang="en-US" dirty="0"/>
              <a:t> </a:t>
            </a:r>
            <a:r>
              <a:rPr lang="en-US" altLang="zh-CN" dirty="0"/>
              <a:t>early</a:t>
            </a:r>
            <a:r>
              <a:rPr lang="zh-CN" altLang="en-US" dirty="0"/>
              <a:t> </a:t>
            </a:r>
            <a:r>
              <a:rPr lang="en-US" altLang="zh-CN" dirty="0"/>
              <a:t>preview</a:t>
            </a:r>
            <a:r>
              <a:rPr lang="zh-CN" altLang="en-US" dirty="0"/>
              <a:t> </a:t>
            </a:r>
            <a:r>
              <a:rPr lang="en-US" altLang="zh-CN" dirty="0"/>
              <a:t>– Helm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3D6A7-0BFA-5449-9CE9-68E0BF01E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7339" y="5044452"/>
            <a:ext cx="11684700" cy="725727"/>
          </a:xfrm>
        </p:spPr>
        <p:txBody>
          <a:bodyPr/>
          <a:lstStyle/>
          <a:p>
            <a:pPr marL="6350" indent="0" algn="ctr">
              <a:buNone/>
            </a:pPr>
            <a:r>
              <a:rPr lang="en-US" altLang="zh-CN" dirty="0"/>
              <a:t>Welcome</a:t>
            </a:r>
            <a:r>
              <a:rPr lang="zh-CN" altLang="en-US" dirty="0"/>
              <a:t> </a:t>
            </a:r>
            <a:r>
              <a:rPr lang="en-US" altLang="zh-CN" b="1" i="1" dirty="0">
                <a:solidFill>
                  <a:srgbClr val="00B050"/>
                </a:solidFill>
              </a:rPr>
              <a:t>WK</a:t>
            </a:r>
            <a:r>
              <a:rPr lang="en-US" altLang="zh-CN" dirty="0"/>
              <a:t>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77C976-FFF0-2F41-ABFB-56DEEF48D8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0B0FF1-A52C-1D4B-8CB1-8A0F447E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429" y="1187873"/>
            <a:ext cx="3286234" cy="328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303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8999-D3C7-AD48-AA22-34421B88D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Topics?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3108B-DB83-1D41-A6C0-E137542DD6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B0B651E-073E-8D4A-AC1A-3FB139EBFA7A}"/>
              </a:ext>
            </a:extLst>
          </p:cNvPr>
          <p:cNvGrpSpPr/>
          <p:nvPr/>
        </p:nvGrpSpPr>
        <p:grpSpPr>
          <a:xfrm>
            <a:off x="4564994" y="1561662"/>
            <a:ext cx="2747579" cy="2747579"/>
            <a:chOff x="4470400" y="1803400"/>
            <a:chExt cx="3251200" cy="32512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11A834-6711-6448-A848-72C516226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4470400" y="1803400"/>
              <a:ext cx="3251200" cy="32512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B2C107-5E8A-8347-917B-C07604B1D7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423995" y="2567809"/>
              <a:ext cx="1250074" cy="1250074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5E4BB68-65EC-F442-9EFD-7B201B78F5AF}"/>
              </a:ext>
            </a:extLst>
          </p:cNvPr>
          <p:cNvSpPr txBox="1"/>
          <p:nvPr/>
        </p:nvSpPr>
        <p:spPr>
          <a:xfrm>
            <a:off x="3037989" y="4632075"/>
            <a:ext cx="5801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</a:t>
            </a:r>
            <a:r>
              <a:rPr lang="zh-CN" altLang="en-US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6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here?</a:t>
            </a:r>
            <a:endParaRPr lang="en-US" sz="36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810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1584-BD65-4349-B2E2-E44E9235A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minutes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32CC0-DD69-8345-8949-50F60E2FD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recorded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recording</a:t>
            </a:r>
            <a:r>
              <a:rPr lang="zh-CN" altLang="en-US" dirty="0"/>
              <a:t> </a:t>
            </a:r>
            <a:r>
              <a:rPr lang="en-US" altLang="zh-CN" dirty="0"/>
              <a:t>link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updated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  <a:r>
              <a:rPr lang="zh-CN" altLang="en-US" dirty="0"/>
              <a:t> </a:t>
            </a:r>
            <a:r>
              <a:rPr lang="en-US" altLang="zh-CN" dirty="0"/>
              <a:t>doc</a:t>
            </a:r>
            <a:r>
              <a:rPr lang="zh-CN" altLang="en-US" dirty="0"/>
              <a:t> </a:t>
            </a:r>
            <a:r>
              <a:rPr lang="en-US" altLang="zh-CN" dirty="0"/>
              <a:t>later:</a:t>
            </a:r>
            <a:r>
              <a:rPr lang="zh-CN" altLang="en-US" dirty="0"/>
              <a:t> </a:t>
            </a:r>
            <a:r>
              <a:rPr lang="en-US" altLang="zh-CN" dirty="0">
                <a:hlinkClick r:id="rId2"/>
              </a:rPr>
              <a:t>https://github.com/goharbor/community/blob/master/MEETING_SCHEDULE.md</a:t>
            </a:r>
            <a:endParaRPr lang="en-US" altLang="zh-CN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uploaded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repo</a:t>
            </a:r>
            <a:r>
              <a:rPr lang="zh-CN" altLang="en-US" dirty="0"/>
              <a:t> </a:t>
            </a:r>
            <a:r>
              <a:rPr lang="en-US" altLang="zh-CN" dirty="0">
                <a:hlinkClick r:id="rId3"/>
              </a:rPr>
              <a:t>https://github.com/goharbor/community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put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‘</a:t>
            </a:r>
            <a:r>
              <a:rPr lang="en-US" u="sng" dirty="0">
                <a:hlinkClick r:id="rId4"/>
              </a:rPr>
              <a:t>conf-calls</a:t>
            </a:r>
            <a:r>
              <a:rPr lang="en-US" altLang="zh-CN" dirty="0"/>
              <a:t>’</a:t>
            </a:r>
            <a:r>
              <a:rPr lang="zh-CN" altLang="en-US" dirty="0"/>
              <a:t> </a:t>
            </a:r>
            <a:r>
              <a:rPr lang="en-US" altLang="zh-CN" dirty="0"/>
              <a:t>folder.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16859-4C24-4247-B9E1-F0DE096707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12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6685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D5ED-E367-3648-9676-CCBE21376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86B8-487C-744C-ACE6-75084C874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Harbor</a:t>
            </a:r>
            <a:r>
              <a:rPr lang="zh-CN" altLang="en-US" dirty="0"/>
              <a:t> </a:t>
            </a:r>
            <a:r>
              <a:rPr lang="en-US" altLang="zh-CN" dirty="0"/>
              <a:t>related(10</a:t>
            </a:r>
            <a:r>
              <a:rPr lang="zh-CN" altLang="en-US" dirty="0"/>
              <a:t> </a:t>
            </a:r>
            <a:r>
              <a:rPr lang="en-US" altLang="zh-CN" dirty="0"/>
              <a:t>mins)</a:t>
            </a:r>
          </a:p>
          <a:p>
            <a:r>
              <a:rPr lang="en-US" altLang="zh-CN" dirty="0"/>
              <a:t>Demo:</a:t>
            </a:r>
            <a:r>
              <a:rPr lang="zh-CN" altLang="en-US" dirty="0"/>
              <a:t> </a:t>
            </a:r>
            <a:r>
              <a:rPr lang="en-US" altLang="zh-CN" dirty="0"/>
              <a:t>HA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sz="3600" dirty="0">
                <a:solidFill>
                  <a:srgbClr val="000000"/>
                </a:solidFill>
              </a:rPr>
              <a:t>Harbor</a:t>
            </a:r>
            <a:r>
              <a:rPr lang="zh-CN" altLang="en-US" sz="3600" dirty="0">
                <a:solidFill>
                  <a:srgbClr val="000000"/>
                </a:solidFill>
              </a:rPr>
              <a:t> </a:t>
            </a:r>
            <a:r>
              <a:rPr lang="en-US" altLang="zh-CN" sz="3600" dirty="0">
                <a:solidFill>
                  <a:srgbClr val="000000"/>
                </a:solidFill>
              </a:rPr>
              <a:t>Helm</a:t>
            </a:r>
            <a:r>
              <a:rPr lang="zh-CN" altLang="en-US" sz="3600" dirty="0">
                <a:solidFill>
                  <a:srgbClr val="000000"/>
                </a:solidFill>
              </a:rPr>
              <a:t> </a:t>
            </a:r>
            <a:r>
              <a:rPr lang="en-US" altLang="zh-CN" sz="3600" dirty="0">
                <a:solidFill>
                  <a:srgbClr val="000000"/>
                </a:solidFill>
              </a:rPr>
              <a:t>Chart</a:t>
            </a:r>
            <a:r>
              <a:rPr lang="zh-CN" altLang="en-US" sz="3600" dirty="0">
                <a:solidFill>
                  <a:srgbClr val="000000"/>
                </a:solidFill>
              </a:rPr>
              <a:t> </a:t>
            </a:r>
            <a:r>
              <a:rPr lang="en-US" altLang="zh-CN" dirty="0"/>
              <a:t>(20</a:t>
            </a:r>
            <a:r>
              <a:rPr lang="zh-CN" altLang="en-US" dirty="0"/>
              <a:t> </a:t>
            </a:r>
            <a:r>
              <a:rPr lang="en-US" altLang="zh-CN" dirty="0"/>
              <a:t>mins)</a:t>
            </a:r>
          </a:p>
          <a:p>
            <a:r>
              <a:rPr lang="en-US" altLang="zh-CN" dirty="0"/>
              <a:t>Demo:</a:t>
            </a:r>
            <a:r>
              <a:rPr lang="zh-CN" altLang="en-US" dirty="0"/>
              <a:t> </a:t>
            </a:r>
            <a:r>
              <a:rPr lang="en-US" altLang="zh-CN" dirty="0"/>
              <a:t>UI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retag</a:t>
            </a:r>
            <a:r>
              <a:rPr lang="zh-CN" altLang="en-US" dirty="0"/>
              <a:t> </a:t>
            </a:r>
            <a:r>
              <a:rPr lang="en-US" altLang="zh-CN" dirty="0"/>
              <a:t>(5</a:t>
            </a:r>
            <a:r>
              <a:rPr lang="zh-CN" altLang="en-US" dirty="0"/>
              <a:t> </a:t>
            </a:r>
            <a:r>
              <a:rPr lang="en-US" altLang="zh-CN" dirty="0"/>
              <a:t>mins)</a:t>
            </a:r>
          </a:p>
          <a:p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topics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(15</a:t>
            </a:r>
            <a:r>
              <a:rPr lang="zh-CN" altLang="en-US" dirty="0"/>
              <a:t> </a:t>
            </a:r>
            <a:r>
              <a:rPr lang="en-US" altLang="zh-CN" dirty="0"/>
              <a:t>mins)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CCAF8-B5FF-A14B-B238-5F650DB52D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2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1707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48E38-0FBC-BF42-8A76-01BA5A0C6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Development</a:t>
            </a:r>
            <a:r>
              <a:rPr lang="zh-CN" altLang="en-US" dirty="0"/>
              <a:t> </a:t>
            </a:r>
            <a:r>
              <a:rPr lang="en-US" altLang="zh-CN" dirty="0"/>
              <a:t>Progress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DE58F-942E-D043-9231-9B7510F764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AF1035-5282-B047-B5F9-3CE8EEC9DFFF}"/>
              </a:ext>
            </a:extLst>
          </p:cNvPr>
          <p:cNvCxnSpPr/>
          <p:nvPr/>
        </p:nvCxnSpPr>
        <p:spPr>
          <a:xfrm>
            <a:off x="5980386" y="1366345"/>
            <a:ext cx="0" cy="5003677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D7FD070-35CD-0042-8078-88B890282F2F}"/>
              </a:ext>
            </a:extLst>
          </p:cNvPr>
          <p:cNvSpPr txBox="1">
            <a:spLocks/>
          </p:cNvSpPr>
          <p:nvPr/>
        </p:nvSpPr>
        <p:spPr>
          <a:xfrm>
            <a:off x="6180094" y="1240221"/>
            <a:ext cx="6011906" cy="51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508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lvl="0" indent="-45085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V1.6.1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Released</a:t>
            </a:r>
          </a:p>
          <a:p>
            <a:pPr marL="914400" marR="0" lvl="1" indent="-42545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−"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Bump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Clair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to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V2.0.6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to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fix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CVE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URL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change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issue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6BFB6AB-DC26-6244-9331-589DE7E75C29}"/>
              </a:ext>
            </a:extLst>
          </p:cNvPr>
          <p:cNvSpPr txBox="1">
            <a:spLocks/>
          </p:cNvSpPr>
          <p:nvPr/>
        </p:nvSpPr>
        <p:spPr>
          <a:xfrm>
            <a:off x="53000" y="1240221"/>
            <a:ext cx="6127094" cy="51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508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−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000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■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&gt;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−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■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&gt;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195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2100"/>
              <a:buFont typeface="Arial"/>
              <a:buChar char="●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marR="0" lvl="0" indent="-45085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6CA9"/>
              </a:buClr>
              <a:buSzPts val="3500"/>
              <a:buFont typeface="Arial"/>
              <a:buChar char="●"/>
              <a:tabLst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V1.7.0</a:t>
            </a:r>
          </a:p>
          <a:p>
            <a:pPr lvl="1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lang="en-US" altLang="zh-CN" sz="1800" kern="0" dirty="0">
                <a:solidFill>
                  <a:srgbClr val="000000"/>
                </a:solidFill>
              </a:rPr>
              <a:t>Contributed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by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VMware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Harbor</a:t>
            </a:r>
          </a:p>
          <a:p>
            <a:pPr lvl="2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lang="en-US" altLang="zh-CN" sz="1600" kern="0" dirty="0">
                <a:solidFill>
                  <a:srgbClr val="000000"/>
                </a:solidFill>
              </a:rPr>
              <a:t>Online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GC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B050"/>
                </a:solidFill>
              </a:rPr>
              <a:t>–</a:t>
            </a:r>
            <a:r>
              <a:rPr lang="zh-CN" altLang="en-US" sz="1600" kern="0" dirty="0">
                <a:solidFill>
                  <a:srgbClr val="00B050"/>
                </a:solidFill>
              </a:rPr>
              <a:t> </a:t>
            </a:r>
            <a:r>
              <a:rPr lang="en-US" altLang="zh-CN" sz="1600" kern="0" dirty="0">
                <a:solidFill>
                  <a:srgbClr val="00B050"/>
                </a:solidFill>
              </a:rPr>
              <a:t>Ready</a:t>
            </a:r>
          </a:p>
          <a:p>
            <a:pPr lvl="3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1300" kern="0" dirty="0">
                <a:solidFill>
                  <a:srgbClr val="000000"/>
                </a:solidFill>
              </a:rPr>
              <a:t>Documenting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user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guide</a:t>
            </a:r>
          </a:p>
          <a:p>
            <a:pPr lvl="2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Helm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repository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enhancement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-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Ready</a:t>
            </a:r>
          </a:p>
          <a:p>
            <a:pPr lvl="3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Delete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(all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versions)</a:t>
            </a:r>
          </a:p>
          <a:p>
            <a:pPr lvl="3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Download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latest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version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from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view</a:t>
            </a:r>
          </a:p>
          <a:p>
            <a:pPr lvl="3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Mark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labels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to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charts</a:t>
            </a:r>
          </a:p>
          <a:p>
            <a:pPr lvl="3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Chart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counts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project</a:t>
            </a:r>
          </a:p>
          <a:p>
            <a:pPr lvl="2">
              <a:buClr>
                <a:srgbClr val="000000"/>
              </a:buClr>
              <a:buFont typeface="Wingdings" pitchFamily="2" charset="2"/>
              <a:buChar char="§"/>
              <a:defRPr/>
            </a:pPr>
            <a:r>
              <a:rPr lang="en-US" altLang="zh-CN" sz="1600" kern="0" dirty="0">
                <a:solidFill>
                  <a:srgbClr val="000000"/>
                </a:solidFill>
              </a:rPr>
              <a:t>HA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by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Harbor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Helm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Chart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-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FFC000"/>
                </a:solidFill>
              </a:rPr>
              <a:t>Ongoing</a:t>
            </a:r>
          </a:p>
          <a:p>
            <a:pPr lvl="3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1300" kern="0" dirty="0">
                <a:solidFill>
                  <a:srgbClr val="000000"/>
                </a:solidFill>
              </a:rPr>
              <a:t>Under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verification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testing</a:t>
            </a:r>
          </a:p>
          <a:p>
            <a:pPr lvl="3">
              <a:buClr>
                <a:srgbClr val="000000"/>
              </a:buClr>
              <a:buFont typeface="Arial" panose="020B0604020202020204" pitchFamily="34" charset="0"/>
              <a:buChar char="•"/>
              <a:defRPr/>
            </a:pPr>
            <a:r>
              <a:rPr lang="en-US" altLang="zh-CN" sz="1300" kern="0" dirty="0">
                <a:solidFill>
                  <a:srgbClr val="000000"/>
                </a:solidFill>
              </a:rPr>
              <a:t>Upgrade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migration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under</a:t>
            </a:r>
            <a:r>
              <a:rPr lang="zh-CN" altLang="en-US" sz="1300" kern="0" dirty="0">
                <a:solidFill>
                  <a:srgbClr val="000000"/>
                </a:solidFill>
              </a:rPr>
              <a:t> </a:t>
            </a:r>
            <a:r>
              <a:rPr lang="en-US" altLang="zh-CN" sz="1300" kern="0" dirty="0">
                <a:solidFill>
                  <a:srgbClr val="000000"/>
                </a:solidFill>
              </a:rPr>
              <a:t>working</a:t>
            </a:r>
          </a:p>
          <a:p>
            <a:pPr lvl="1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Contributed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by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CaiCloud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（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@Ca1989)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-</a:t>
            </a: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lang="en-US" altLang="zh-CN" sz="1800" kern="0" dirty="0">
                <a:solidFill>
                  <a:srgbClr val="00B050"/>
                </a:solidFill>
              </a:rPr>
              <a:t>Ready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sym typeface="Arial"/>
            </a:endParaRPr>
          </a:p>
          <a:p>
            <a:pPr lvl="2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lang="en-US" altLang="zh-CN" sz="1600" kern="0" dirty="0">
                <a:solidFill>
                  <a:srgbClr val="000000"/>
                </a:solidFill>
              </a:rPr>
              <a:t>Retag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</a:rPr>
              <a:t>(</a:t>
            </a:r>
            <a:r>
              <a:rPr lang="zh-CN" altLang="en-US" sz="1600" kern="0" dirty="0">
                <a:solidFill>
                  <a:srgbClr val="000000"/>
                </a:solidFill>
              </a:rPr>
              <a:t>复制镜像</a:t>
            </a:r>
            <a:r>
              <a:rPr lang="en-US" altLang="zh-CN" sz="1600" kern="0" dirty="0">
                <a:solidFill>
                  <a:srgbClr val="000000"/>
                </a:solidFill>
              </a:rPr>
              <a:t>)</a:t>
            </a:r>
          </a:p>
          <a:p>
            <a:pPr lvl="2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PR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  <a:hlinkClick r:id="rId2"/>
              </a:rPr>
              <a:t>#5995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&amp;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  <a:hlinkClick r:id="rId3"/>
              </a:rPr>
              <a:t>#5779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lvl="1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lang="en-US" altLang="zh-CN" sz="1800" kern="0" dirty="0">
                <a:solidFill>
                  <a:srgbClr val="000000"/>
                </a:solidFill>
              </a:rPr>
              <a:t>Contributed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by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360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Company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0000"/>
                </a:solidFill>
              </a:rPr>
              <a:t>(@</a:t>
            </a:r>
            <a:r>
              <a:rPr lang="en-US" altLang="zh-CN" sz="1800" kern="0" dirty="0" err="1">
                <a:solidFill>
                  <a:srgbClr val="000000"/>
                </a:solidFill>
              </a:rPr>
              <a:t>kofj</a:t>
            </a:r>
            <a:r>
              <a:rPr lang="en-US" altLang="zh-CN" sz="1800" kern="0" dirty="0">
                <a:solidFill>
                  <a:srgbClr val="000000"/>
                </a:solidFill>
              </a:rPr>
              <a:t>)</a:t>
            </a:r>
            <a:r>
              <a:rPr lang="zh-CN" altLang="en-US" sz="1800" kern="0" dirty="0">
                <a:solidFill>
                  <a:srgbClr val="000000"/>
                </a:solidFill>
              </a:rPr>
              <a:t> </a:t>
            </a:r>
            <a:r>
              <a:rPr lang="en-US" altLang="zh-CN" sz="1800" kern="0" dirty="0">
                <a:solidFill>
                  <a:srgbClr val="00B050"/>
                </a:solidFill>
              </a:rPr>
              <a:t>-</a:t>
            </a:r>
            <a:r>
              <a:rPr lang="zh-CN" altLang="en-US" sz="1800" kern="0" dirty="0">
                <a:solidFill>
                  <a:srgbClr val="00B050"/>
                </a:solidFill>
              </a:rPr>
              <a:t> </a:t>
            </a:r>
            <a:r>
              <a:rPr lang="en-US" altLang="zh-CN" sz="1800" kern="0" dirty="0">
                <a:solidFill>
                  <a:srgbClr val="00B050"/>
                </a:solidFill>
              </a:rPr>
              <a:t>Ready</a:t>
            </a:r>
          </a:p>
          <a:p>
            <a:pPr lvl="2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Image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build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en-US" altLang="zh-CN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history</a:t>
            </a:r>
          </a:p>
          <a:p>
            <a:pPr lvl="2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r>
              <a:rPr lang="en-US" altLang="zh-CN" sz="1600" kern="0" dirty="0">
                <a:solidFill>
                  <a:srgbClr val="000000"/>
                </a:solidFill>
              </a:rPr>
              <a:t>PR</a:t>
            </a:r>
            <a:r>
              <a:rPr lang="zh-CN" altLang="en-US" sz="1600" kern="0" dirty="0">
                <a:solidFill>
                  <a:srgbClr val="000000"/>
                </a:solidFill>
              </a:rPr>
              <a:t> </a:t>
            </a:r>
            <a:r>
              <a:rPr lang="en-US" altLang="zh-CN" sz="1600" kern="0" dirty="0">
                <a:solidFill>
                  <a:srgbClr val="000000"/>
                </a:solidFill>
                <a:hlinkClick r:id="rId4"/>
              </a:rPr>
              <a:t>#5371</a:t>
            </a:r>
            <a:endParaRPr kumimoji="0" lang="en-US" altLang="zh-CN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lvl="1" indent="-381000">
              <a:buClr>
                <a:srgbClr val="000000"/>
              </a:buClr>
              <a:buSzPts val="2400"/>
              <a:buFont typeface="Wingdings" pitchFamily="2" charset="2"/>
              <a:buChar char="§"/>
              <a:defRPr/>
            </a:pP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43335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721C-1B31-0A42-9AAD-B3A59763B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CNCF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related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480CC-BB7B-ED47-A6CB-5C2B32ACC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196" y="1240220"/>
            <a:ext cx="11855232" cy="512980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200" dirty="0"/>
              <a:t>Governance</a:t>
            </a:r>
            <a:r>
              <a:rPr lang="zh-CN" altLang="en-US" sz="2200" dirty="0"/>
              <a:t> </a:t>
            </a:r>
            <a:r>
              <a:rPr lang="en-US" altLang="zh-CN" sz="2200" dirty="0"/>
              <a:t>model</a:t>
            </a:r>
            <a:r>
              <a:rPr lang="zh-CN" altLang="en-US" sz="2200" dirty="0"/>
              <a:t> </a:t>
            </a:r>
            <a:r>
              <a:rPr lang="en-US" altLang="zh-CN" sz="2200" dirty="0"/>
              <a:t>is</a:t>
            </a:r>
            <a:r>
              <a:rPr lang="zh-CN" altLang="en-US" sz="2200" dirty="0"/>
              <a:t> </a:t>
            </a:r>
            <a:r>
              <a:rPr lang="en-US" altLang="zh-CN" sz="2200" dirty="0"/>
              <a:t>enabled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zh-CN" sz="2000" dirty="0"/>
              <a:t>-</a:t>
            </a:r>
            <a:r>
              <a:rPr lang="zh-CN" altLang="en-US" sz="2000" dirty="0"/>
              <a:t> </a:t>
            </a:r>
            <a:r>
              <a:rPr lang="en-US" altLang="zh-CN" sz="2000" dirty="0"/>
              <a:t>Working</a:t>
            </a:r>
            <a:r>
              <a:rPr lang="zh-CN" altLang="en-US" sz="2000" dirty="0"/>
              <a:t> </a:t>
            </a:r>
            <a:r>
              <a:rPr lang="en-US" altLang="zh-CN" sz="2000" dirty="0"/>
              <a:t>on</a:t>
            </a:r>
            <a:r>
              <a:rPr lang="zh-CN" altLang="en-US" sz="2000" dirty="0"/>
              <a:t> </a:t>
            </a:r>
            <a:r>
              <a:rPr lang="en-US" altLang="zh-CN" sz="2000" dirty="0"/>
              <a:t>enabling</a:t>
            </a:r>
            <a:r>
              <a:rPr lang="zh-CN" altLang="en-US" sz="2000" dirty="0"/>
              <a:t> </a:t>
            </a:r>
            <a:r>
              <a:rPr lang="en-US" altLang="zh-CN" sz="2000" dirty="0"/>
              <a:t>some</a:t>
            </a:r>
            <a:r>
              <a:rPr lang="zh-CN" altLang="en-US" sz="2000" dirty="0"/>
              <a:t> </a:t>
            </a:r>
            <a:r>
              <a:rPr lang="en-US" altLang="zh-CN" sz="2000" dirty="0"/>
              <a:t>flow</a:t>
            </a:r>
            <a:r>
              <a:rPr lang="zh-CN" altLang="en-US" sz="2000" dirty="0"/>
              <a:t> </a:t>
            </a:r>
            <a:r>
              <a:rPr lang="en-US" altLang="zh-CN" sz="2000" dirty="0"/>
              <a:t>control</a:t>
            </a:r>
            <a:r>
              <a:rPr lang="zh-CN" altLang="en-US" sz="2000" dirty="0"/>
              <a:t> </a:t>
            </a:r>
            <a:r>
              <a:rPr lang="en-US" altLang="zh-CN" sz="2000" dirty="0"/>
              <a:t>tools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CI/CD pipeline refactoring to follow CNCF best practice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zh-CN" sz="2000" dirty="0"/>
              <a:t>Proposal</a:t>
            </a:r>
            <a:r>
              <a:rPr lang="zh-CN" altLang="en-US" sz="2000" dirty="0"/>
              <a:t> </a:t>
            </a:r>
            <a:r>
              <a:rPr lang="en-US" altLang="zh-CN" sz="2000" dirty="0"/>
              <a:t>PR:</a:t>
            </a:r>
            <a:r>
              <a:rPr lang="zh-CN" altLang="en-US" sz="2000" dirty="0"/>
              <a:t> </a:t>
            </a:r>
            <a:r>
              <a:rPr lang="en-US" altLang="zh-CN" sz="2000" dirty="0">
                <a:hlinkClick r:id="rId2"/>
              </a:rPr>
              <a:t>https://github.com/goharbor/community/pull/8</a:t>
            </a:r>
            <a:endParaRPr lang="en-US" altLang="zh-C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A78AC3-3D8E-2247-8BBC-F2A1196DAB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4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5272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48B3B-910B-CC4B-8458-121946FA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Proposals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8E9C6-115E-F747-83FB-FDFF8F2B72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Proposals:</a:t>
            </a:r>
            <a:r>
              <a:rPr lang="zh-CN" altLang="en-US" dirty="0"/>
              <a:t>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goharbor</a:t>
            </a:r>
            <a:r>
              <a:rPr lang="en-US" dirty="0"/>
              <a:t>/community/pulls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F33B7-1198-574C-9EDA-75A5886105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5DFA51-C01A-BE45-9C0E-B4ABD36FF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791" y="2230178"/>
            <a:ext cx="6180417" cy="450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38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7241-24EC-904F-80D0-C7DB8B00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Help</a:t>
            </a:r>
            <a:r>
              <a:rPr lang="zh-CN" altLang="en-US" dirty="0"/>
              <a:t> </a:t>
            </a:r>
            <a:r>
              <a:rPr lang="en-US" altLang="zh-CN" dirty="0"/>
              <a:t>wanted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07847-62D6-7E4C-A901-2549CA290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Pick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`help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wanted`</a:t>
            </a:r>
            <a:r>
              <a:rPr lang="zh-CN" altLang="en-US" dirty="0">
                <a:highlight>
                  <a:srgbClr val="FFFF00"/>
                </a:highlight>
              </a:rPr>
              <a:t> </a:t>
            </a:r>
            <a:r>
              <a:rPr lang="en-US" altLang="zh-CN" dirty="0"/>
              <a:t>issue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contributions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Harbor</a:t>
            </a:r>
            <a:r>
              <a:rPr lang="zh-CN" altLang="en-US" dirty="0"/>
              <a:t> </a:t>
            </a:r>
            <a:r>
              <a:rPr lang="en-US" altLang="zh-CN" dirty="0"/>
              <a:t>community!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B12D2-BBD7-964F-84A8-2EABA600E3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3E1E72-509B-EC46-B779-059415AC7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660" y="2800471"/>
            <a:ext cx="7704085" cy="3785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478D84F-59A2-6944-A01C-E8B39A6ED373}"/>
              </a:ext>
            </a:extLst>
          </p:cNvPr>
          <p:cNvSpPr/>
          <p:nvPr/>
        </p:nvSpPr>
        <p:spPr>
          <a:xfrm>
            <a:off x="2196660" y="5129048"/>
            <a:ext cx="7704085" cy="483476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9559D458-8DB8-2246-9A47-488349C936A2}"/>
              </a:ext>
            </a:extLst>
          </p:cNvPr>
          <p:cNvSpPr/>
          <p:nvPr/>
        </p:nvSpPr>
        <p:spPr>
          <a:xfrm>
            <a:off x="1545019" y="5276193"/>
            <a:ext cx="651641" cy="189186"/>
          </a:xfrm>
          <a:prstGeom prst="striped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4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6E048-6F34-5044-A265-9060254F5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FAQ</a:t>
            </a:r>
            <a:r>
              <a:rPr lang="zh-CN" altLang="en-US" dirty="0"/>
              <a:t> </a:t>
            </a:r>
            <a:r>
              <a:rPr lang="en-US" altLang="zh-CN" dirty="0"/>
              <a:t>updates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99382-7F6B-D546-BA05-A94097DFD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/>
              <a:t>If</a:t>
            </a:r>
            <a:r>
              <a:rPr lang="zh-CN" altLang="en-US" sz="2800" dirty="0"/>
              <a:t> </a:t>
            </a:r>
            <a:r>
              <a:rPr lang="en-US" altLang="zh-CN" sz="2800" dirty="0"/>
              <a:t>you</a:t>
            </a:r>
            <a:r>
              <a:rPr lang="zh-CN" altLang="en-US" sz="2800" dirty="0"/>
              <a:t> </a:t>
            </a:r>
            <a:r>
              <a:rPr lang="en-US" altLang="zh-CN" sz="2800" dirty="0"/>
              <a:t>resolve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problem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solution</a:t>
            </a:r>
            <a:r>
              <a:rPr lang="zh-CN" altLang="en-US" sz="2800" dirty="0"/>
              <a:t> </a:t>
            </a:r>
            <a:r>
              <a:rPr lang="en-US" altLang="zh-CN" sz="2800" dirty="0"/>
              <a:t>and</a:t>
            </a:r>
            <a:r>
              <a:rPr lang="zh-CN" altLang="en-US" sz="2800" dirty="0"/>
              <a:t> </a:t>
            </a:r>
            <a:r>
              <a:rPr lang="en-US" altLang="zh-CN" sz="2800" dirty="0"/>
              <a:t>that</a:t>
            </a:r>
            <a:r>
              <a:rPr lang="zh-CN" altLang="en-US" sz="2800" dirty="0"/>
              <a:t> </a:t>
            </a:r>
            <a:r>
              <a:rPr lang="en-US" altLang="zh-CN" sz="2800" dirty="0"/>
              <a:t>may</a:t>
            </a:r>
            <a:r>
              <a:rPr lang="zh-CN" altLang="en-US" sz="2800" dirty="0"/>
              <a:t> </a:t>
            </a:r>
            <a:r>
              <a:rPr lang="en-US" altLang="zh-CN" sz="2800" dirty="0"/>
              <a:t>be</a:t>
            </a:r>
            <a:r>
              <a:rPr lang="zh-CN" altLang="en-US" sz="2800" dirty="0"/>
              <a:t> </a:t>
            </a:r>
            <a:r>
              <a:rPr lang="en-US" altLang="zh-CN" sz="2800" dirty="0"/>
              <a:t>benefit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other</a:t>
            </a:r>
            <a:r>
              <a:rPr lang="zh-CN" altLang="en-US" sz="2800" dirty="0"/>
              <a:t> </a:t>
            </a:r>
            <a:r>
              <a:rPr lang="en-US" altLang="zh-CN" sz="2800" dirty="0"/>
              <a:t>community</a:t>
            </a:r>
            <a:r>
              <a:rPr lang="zh-CN" altLang="en-US" sz="2800" dirty="0"/>
              <a:t> </a:t>
            </a:r>
            <a:r>
              <a:rPr lang="en-US" altLang="zh-CN" sz="2800" dirty="0"/>
              <a:t>members,</a:t>
            </a:r>
            <a:r>
              <a:rPr lang="zh-CN" altLang="en-US" sz="2800" dirty="0"/>
              <a:t> </a:t>
            </a:r>
            <a:r>
              <a:rPr lang="en-US" altLang="zh-CN" sz="2800" dirty="0"/>
              <a:t>please</a:t>
            </a:r>
            <a:r>
              <a:rPr lang="zh-CN" altLang="en-US" sz="2800" dirty="0"/>
              <a:t> </a:t>
            </a:r>
            <a:r>
              <a:rPr lang="en-US" altLang="zh-CN" sz="2800" dirty="0"/>
              <a:t>add</a:t>
            </a:r>
            <a:r>
              <a:rPr lang="zh-CN" altLang="en-US" sz="2800" dirty="0"/>
              <a:t> </a:t>
            </a:r>
            <a:r>
              <a:rPr lang="en-US" altLang="zh-CN" sz="2800" dirty="0"/>
              <a:t>it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FAQ</a:t>
            </a:r>
            <a:r>
              <a:rPr lang="zh-CN" altLang="en-US" sz="2800" dirty="0"/>
              <a:t> </a:t>
            </a:r>
            <a:r>
              <a:rPr lang="en-US" altLang="zh-CN" sz="2800" dirty="0"/>
              <a:t>list!</a:t>
            </a:r>
            <a:r>
              <a:rPr lang="zh-CN" altLang="en-US" sz="2800" dirty="0"/>
              <a:t> </a:t>
            </a:r>
            <a:endParaRPr lang="en-US" altLang="zh-CN" sz="2800" dirty="0"/>
          </a:p>
          <a:p>
            <a:r>
              <a:rPr lang="en-US" sz="2800" dirty="0"/>
              <a:t>https://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goharbor</a:t>
            </a:r>
            <a:r>
              <a:rPr lang="en-US" sz="2800" dirty="0"/>
              <a:t>/harbor/wiki/Harbor-FAQs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A12F4-45AE-C146-A5D6-73D9812ACD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3C1B84-0876-DD4A-A63D-E1A810DB4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501" y="3090041"/>
            <a:ext cx="4860927" cy="3662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3271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19436-9713-2047-A81C-2536FEAEA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Meeting</a:t>
            </a:r>
            <a:r>
              <a:rPr lang="zh-CN" altLang="en-US" dirty="0"/>
              <a:t> </a:t>
            </a:r>
            <a:r>
              <a:rPr lang="en-US" altLang="zh-CN" dirty="0"/>
              <a:t>Topics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07AEE-EBD1-BD4E-8F36-BBC995E25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/>
              <a:t>If</a:t>
            </a:r>
            <a:r>
              <a:rPr lang="zh-CN" altLang="en-US" sz="2400" dirty="0"/>
              <a:t> </a:t>
            </a:r>
            <a:r>
              <a:rPr lang="en-US" altLang="zh-CN" sz="2400" dirty="0"/>
              <a:t>you</a:t>
            </a:r>
            <a:r>
              <a:rPr lang="zh-CN" altLang="en-US" sz="2400" dirty="0"/>
              <a:t> </a:t>
            </a:r>
            <a:r>
              <a:rPr lang="en-US" altLang="zh-CN" sz="2400" dirty="0"/>
              <a:t>want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propose</a:t>
            </a:r>
            <a:r>
              <a:rPr lang="zh-CN" altLang="en-US" sz="2400" dirty="0"/>
              <a:t> </a:t>
            </a:r>
            <a:r>
              <a:rPr lang="en-US" altLang="zh-CN" sz="2400" dirty="0"/>
              <a:t>meeting</a:t>
            </a:r>
            <a:r>
              <a:rPr lang="zh-CN" altLang="en-US" sz="2400" dirty="0"/>
              <a:t> </a:t>
            </a:r>
            <a:r>
              <a:rPr lang="en-US" altLang="zh-CN" sz="2400" dirty="0"/>
              <a:t>topics,</a:t>
            </a:r>
            <a:r>
              <a:rPr lang="zh-CN" altLang="en-US" sz="2400" dirty="0"/>
              <a:t> </a:t>
            </a:r>
            <a:r>
              <a:rPr lang="en-US" altLang="zh-CN" sz="2400" dirty="0"/>
              <a:t>go</a:t>
            </a:r>
            <a:r>
              <a:rPr lang="zh-CN" altLang="en-US" sz="2400" dirty="0"/>
              <a:t> </a:t>
            </a:r>
            <a:r>
              <a:rPr lang="en-US" altLang="zh-CN" sz="2400" dirty="0"/>
              <a:t>ahead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update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meeting</a:t>
            </a:r>
            <a:r>
              <a:rPr lang="zh-CN" altLang="en-US" sz="2400" dirty="0"/>
              <a:t> </a:t>
            </a:r>
            <a:r>
              <a:rPr lang="en-US" altLang="zh-CN" sz="2400" dirty="0"/>
              <a:t>schedule</a:t>
            </a:r>
            <a:r>
              <a:rPr lang="zh-CN" altLang="en-US" sz="2400" dirty="0"/>
              <a:t> </a:t>
            </a:r>
            <a:r>
              <a:rPr lang="en-US" altLang="zh-CN" sz="2400" dirty="0"/>
              <a:t>md</a:t>
            </a:r>
            <a:r>
              <a:rPr lang="zh-CN" altLang="en-US" sz="2400" dirty="0"/>
              <a:t> </a:t>
            </a:r>
            <a:r>
              <a:rPr lang="en-US" altLang="zh-CN" sz="2400" dirty="0"/>
              <a:t>document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raise</a:t>
            </a:r>
            <a:r>
              <a:rPr lang="zh-CN" altLang="en-US" sz="2400" dirty="0"/>
              <a:t> </a:t>
            </a:r>
            <a:r>
              <a:rPr lang="en-US" altLang="zh-CN" sz="2400" dirty="0"/>
              <a:t>PR.</a:t>
            </a:r>
          </a:p>
          <a:p>
            <a:r>
              <a:rPr lang="en-US" sz="2400" dirty="0">
                <a:highlight>
                  <a:srgbClr val="FFFF00"/>
                </a:highlight>
              </a:rPr>
              <a:t>https://</a:t>
            </a:r>
            <a:r>
              <a:rPr lang="en-US" sz="2400" dirty="0" err="1">
                <a:highlight>
                  <a:srgbClr val="FFFF00"/>
                </a:highlight>
              </a:rPr>
              <a:t>github.com</a:t>
            </a:r>
            <a:r>
              <a:rPr lang="en-US" sz="2400" dirty="0">
                <a:highlight>
                  <a:srgbClr val="FFFF00"/>
                </a:highlight>
              </a:rPr>
              <a:t>/</a:t>
            </a:r>
            <a:r>
              <a:rPr lang="en-US" sz="2400" dirty="0" err="1">
                <a:highlight>
                  <a:srgbClr val="FFFF00"/>
                </a:highlight>
              </a:rPr>
              <a:t>goharbor</a:t>
            </a:r>
            <a:r>
              <a:rPr lang="en-US" sz="2400" dirty="0">
                <a:highlight>
                  <a:srgbClr val="FFFF00"/>
                </a:highlight>
              </a:rPr>
              <a:t>/community/blob/master/</a:t>
            </a:r>
            <a:r>
              <a:rPr lang="en-US" sz="2400" dirty="0" err="1">
                <a:highlight>
                  <a:srgbClr val="FFFF00"/>
                </a:highlight>
              </a:rPr>
              <a:t>MEETING_SCHEDULE.md</a:t>
            </a:r>
            <a:endParaRPr lang="en-US" sz="2400" dirty="0">
              <a:highlight>
                <a:srgbClr val="FFFF00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6438C-4168-F741-8484-093A2989C0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743710-A414-444A-BFEC-EF08D0BAC8EB}"/>
              </a:ext>
            </a:extLst>
          </p:cNvPr>
          <p:cNvSpPr/>
          <p:nvPr/>
        </p:nvSpPr>
        <p:spPr>
          <a:xfrm>
            <a:off x="11654857" y="4396859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￼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5F449C-15FE-3847-A6E2-4CED85D66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489" y="2976163"/>
            <a:ext cx="6309699" cy="38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07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06D50-8174-3740-9532-5B748FE2E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KubeCon</a:t>
            </a:r>
            <a:r>
              <a:rPr lang="zh-CN" altLang="en-US" dirty="0"/>
              <a:t> </a:t>
            </a:r>
            <a:r>
              <a:rPr lang="en-US" altLang="zh-CN" dirty="0"/>
              <a:t>Shanghai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30671-4BF6-4A41-A2F1-7FE881A97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207" y="1460424"/>
            <a:ext cx="11684700" cy="490959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CN" sz="2400" dirty="0"/>
              <a:t>Sessions:</a:t>
            </a:r>
            <a:endParaRPr lang="en-US" sz="24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Nov 13, 10:55 </a:t>
            </a:r>
            <a:r>
              <a:rPr lang="en-US" sz="1600" dirty="0"/>
              <a:t>Using BOSH to Deploy Harbor Registry of Cloud Foundry Day – Jesse Hu, </a:t>
            </a:r>
            <a:r>
              <a:rPr lang="en-US" sz="1600" dirty="0" err="1"/>
              <a:t>Daojun</a:t>
            </a:r>
            <a:r>
              <a:rPr lang="en-US" sz="1600" dirty="0"/>
              <a:t> Zhang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Nov 13, 14:00 </a:t>
            </a:r>
            <a:r>
              <a:rPr lang="en-US" sz="1600" dirty="0"/>
              <a:t>Kubernetes Workshop with VMware (Harbor session) – Henry Zhang, Steven Zou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Nov 13, 16:35 </a:t>
            </a:r>
            <a:r>
              <a:rPr lang="en-US" sz="1600" dirty="0"/>
              <a:t>From Enterprise Image Registry to Chart Repo – Daniel Jiang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Nov 14, 11:50 </a:t>
            </a:r>
            <a:r>
              <a:rPr lang="en-US" sz="1600" dirty="0"/>
              <a:t>Harbor Introduction – Henry Zhang, Steven Zou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70C0"/>
                </a:solidFill>
              </a:rPr>
              <a:t>Nov 15, 12:15 </a:t>
            </a:r>
            <a:r>
              <a:rPr lang="en-US" sz="1600" dirty="0"/>
              <a:t>Harbor Deep Dive – Daniel Jiang, Steven Zou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Activities: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zh-CN" sz="1600" dirty="0"/>
              <a:t>CNCF</a:t>
            </a:r>
            <a:r>
              <a:rPr lang="zh-CN" altLang="en-US" sz="1600" dirty="0"/>
              <a:t> </a:t>
            </a:r>
            <a:r>
              <a:rPr lang="en-US" sz="1600" dirty="0"/>
              <a:t>Harbor </a:t>
            </a:r>
            <a:r>
              <a:rPr lang="en-US" altLang="zh-CN" sz="1600" dirty="0"/>
              <a:t>China</a:t>
            </a:r>
            <a:r>
              <a:rPr lang="zh-CN" altLang="en-US" sz="1600" dirty="0"/>
              <a:t> </a:t>
            </a:r>
            <a:r>
              <a:rPr lang="en-US" altLang="zh-CN" sz="1600" dirty="0"/>
              <a:t>Community</a:t>
            </a:r>
            <a:r>
              <a:rPr lang="zh-CN" altLang="en-US" sz="1600" dirty="0"/>
              <a:t> </a:t>
            </a:r>
            <a:r>
              <a:rPr lang="en-US" altLang="zh-CN" sz="1600" dirty="0"/>
              <a:t>Reception</a:t>
            </a:r>
            <a:r>
              <a:rPr lang="zh-CN" altLang="en-US" sz="1600" dirty="0"/>
              <a:t> </a:t>
            </a:r>
            <a:r>
              <a:rPr lang="en-US" altLang="zh-CN" sz="1600" dirty="0"/>
              <a:t>&amp;</a:t>
            </a:r>
            <a:r>
              <a:rPr lang="zh-CN" altLang="en-US" sz="1600" dirty="0"/>
              <a:t> </a:t>
            </a:r>
            <a:r>
              <a:rPr lang="en-US" altLang="zh-CN" sz="1600" dirty="0"/>
              <a:t>Award</a:t>
            </a:r>
            <a:r>
              <a:rPr lang="zh-CN" altLang="en-US" sz="1600" dirty="0"/>
              <a:t> </a:t>
            </a:r>
            <a:r>
              <a:rPr lang="en-US" altLang="zh-CN" sz="1600" dirty="0"/>
              <a:t>Ceremony</a:t>
            </a:r>
            <a:r>
              <a:rPr lang="en-US" sz="1600" dirty="0"/>
              <a:t>: </a:t>
            </a:r>
            <a:r>
              <a:rPr lang="en-US" sz="1600" dirty="0">
                <a:solidFill>
                  <a:srgbClr val="0070C0"/>
                </a:solidFill>
              </a:rPr>
              <a:t>Nov 1</a:t>
            </a:r>
            <a:r>
              <a:rPr lang="en-US" altLang="zh-CN" sz="1600" dirty="0">
                <a:solidFill>
                  <a:srgbClr val="0070C0"/>
                </a:solidFill>
              </a:rPr>
              <a:t>3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  <a:r>
              <a:rPr lang="en-US" altLang="zh-CN" sz="1600" dirty="0">
                <a:solidFill>
                  <a:srgbClr val="0070C0"/>
                </a:solidFill>
              </a:rPr>
              <a:t>evening</a:t>
            </a:r>
            <a:r>
              <a:rPr lang="en-US" sz="1600" dirty="0"/>
              <a:t>. </a:t>
            </a:r>
            <a:r>
              <a:rPr lang="en-US" sz="1600" dirty="0">
                <a:hlinkClick r:id="rId2"/>
              </a:rPr>
              <a:t>https://events.linuxfoundation.cn/events/kubecon-cloudnativecon-china-2018/schedule-english/</a:t>
            </a:r>
            <a:endParaRPr lang="en-US" sz="1600" dirty="0"/>
          </a:p>
          <a:p>
            <a:pPr marL="488950" lvl="1" indent="0">
              <a:buNone/>
            </a:pPr>
            <a:endParaRPr 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Please follow or join our Twitter</a:t>
            </a:r>
            <a:r>
              <a:rPr lang="en-US" altLang="zh-CN" sz="2000" dirty="0"/>
              <a:t>(@</a:t>
            </a:r>
            <a:r>
              <a:rPr lang="en-US" altLang="zh-CN" sz="2000" dirty="0" err="1"/>
              <a:t>Project_harbor</a:t>
            </a:r>
            <a:r>
              <a:rPr lang="en-US" altLang="zh-CN" sz="2000" dirty="0"/>
              <a:t>)</a:t>
            </a:r>
            <a:r>
              <a:rPr lang="en-US" sz="2000" dirty="0"/>
              <a:t>, slack, </a:t>
            </a:r>
            <a:r>
              <a:rPr lang="en-US" sz="2000" dirty="0" err="1"/>
              <a:t>wechat</a:t>
            </a:r>
            <a:r>
              <a:rPr lang="en-US" sz="2000" dirty="0"/>
              <a:t>, email groups to stay in touch for the latest event update.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CN" sz="2000" dirty="0"/>
              <a:t>Goodies:</a:t>
            </a:r>
            <a:endParaRPr lang="en-US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 err="1"/>
              <a:t>KubeCon</a:t>
            </a:r>
            <a:r>
              <a:rPr lang="en-US" sz="1600" dirty="0"/>
              <a:t> Shanghai registration, 25% discount code for Harbor users: </a:t>
            </a:r>
            <a:r>
              <a:rPr lang="en-US" sz="1600" b="1" dirty="0">
                <a:solidFill>
                  <a:srgbClr val="C00000"/>
                </a:solidFill>
              </a:rPr>
              <a:t>KCCN18COMHAR</a:t>
            </a:r>
            <a:endParaRPr lang="en-US" sz="1600" dirty="0">
              <a:solidFill>
                <a:srgbClr val="C00000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Harbor contributors get </a:t>
            </a:r>
            <a:r>
              <a:rPr lang="en-US" sz="1600" b="1" dirty="0">
                <a:solidFill>
                  <a:srgbClr val="C00000"/>
                </a:solidFill>
              </a:rPr>
              <a:t>free</a:t>
            </a:r>
            <a:r>
              <a:rPr lang="en-US" sz="1600" dirty="0"/>
              <a:t> registration. Please refer to registration web site for details.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915399-C0AB-3749-A4B3-2FA1523767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5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  <a:tabLst/>
                <a:defRPr/>
              </a:pPr>
              <a:t>9</a:t>
            </a:fld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5248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arbor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rbor-slides-template" id="{3ECF59D3-5EED-E146-9899-4200DD95A7CA}" vid="{646EA825-6552-6248-B6C2-6B8B1B77887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3121</TotalTime>
  <Words>605</Words>
  <Application>Microsoft Macintosh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等线</vt:lpstr>
      <vt:lpstr>宋体</vt:lpstr>
      <vt:lpstr>Arial</vt:lpstr>
      <vt:lpstr>Calibri</vt:lpstr>
      <vt:lpstr>Calibri Light</vt:lpstr>
      <vt:lpstr>Helvetica Neue</vt:lpstr>
      <vt:lpstr>Wingdings</vt:lpstr>
      <vt:lpstr>Office Theme</vt:lpstr>
      <vt:lpstr>harbor master</vt:lpstr>
      <vt:lpstr>PowerPoint Presentation</vt:lpstr>
      <vt:lpstr>Agenda</vt:lpstr>
      <vt:lpstr>Development Progress</vt:lpstr>
      <vt:lpstr>CNCF and community related</vt:lpstr>
      <vt:lpstr>Proposals</vt:lpstr>
      <vt:lpstr>Help wanted</vt:lpstr>
      <vt:lpstr>FAQ updates</vt:lpstr>
      <vt:lpstr>Meeting Topics</vt:lpstr>
      <vt:lpstr>KubeCon Shanghai</vt:lpstr>
      <vt:lpstr>V1.7 early preview – Helm Chart</vt:lpstr>
      <vt:lpstr>Topics?</vt:lpstr>
      <vt:lpstr>Meeting minutes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Zou</dc:creator>
  <cp:lastModifiedBy>Yan Wang</cp:lastModifiedBy>
  <cp:revision>78</cp:revision>
  <dcterms:created xsi:type="dcterms:W3CDTF">2018-10-11T06:25:12Z</dcterms:created>
  <dcterms:modified xsi:type="dcterms:W3CDTF">2018-11-08T07:42:50Z</dcterms:modified>
</cp:coreProperties>
</file>

<file path=docProps/thumbnail.jpeg>
</file>